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78" r:id="rId2"/>
    <p:sldId id="293" r:id="rId3"/>
    <p:sldId id="298" r:id="rId4"/>
    <p:sldId id="280" r:id="rId5"/>
    <p:sldId id="292" r:id="rId6"/>
    <p:sldId id="294" r:id="rId7"/>
    <p:sldId id="295" r:id="rId8"/>
    <p:sldId id="296" r:id="rId9"/>
    <p:sldId id="282" r:id="rId10"/>
    <p:sldId id="275" r:id="rId11"/>
    <p:sldId id="297" r:id="rId12"/>
  </p:sldIdLst>
  <p:sldSz cx="9144000" cy="6858000" type="screen4x3"/>
  <p:notesSz cx="6858000" cy="9734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e Butland" initials="SB" lastIdx="1" clrIdx="0">
    <p:extLst>
      <p:ext uri="{19B8F6BF-5375-455C-9EA6-DF929625EA0E}">
        <p15:presenceInfo xmlns:p15="http://schemas.microsoft.com/office/powerpoint/2012/main" userId="Sophie Butla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85A"/>
    <a:srgbClr val="F2A900"/>
    <a:srgbClr val="85714D"/>
    <a:srgbClr val="E5D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6" autoAdjust="0"/>
    <p:restoredTop sz="83303" autoAdjust="0"/>
  </p:normalViewPr>
  <p:slideViewPr>
    <p:cSldViewPr>
      <p:cViewPr varScale="1">
        <p:scale>
          <a:sx n="59" d="100"/>
          <a:sy n="59" d="100"/>
        </p:scale>
        <p:origin x="15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9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884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884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3A71E-E020-43D9-843C-5B74EA828D9F}" type="datetimeFigureOut">
              <a:rPr lang="en-GB" smtClean="0"/>
              <a:t>11/11/2016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46134"/>
            <a:ext cx="2971800" cy="4884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46134"/>
            <a:ext cx="2971800" cy="4884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0EE6F-EFC8-41B6-9AA4-2BAB3F1F7D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214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A7132-4656-4270-B9DA-20E42347E3FC}" type="datetimeFigureOut">
              <a:rPr lang="en-US" smtClean="0"/>
              <a:pPr/>
              <a:t>11/11/2016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730250"/>
            <a:ext cx="4864100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23911"/>
            <a:ext cx="5486400" cy="4380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C3EE9-B1F0-48E7-A8D9-0F9F020027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0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C3EE9-B1F0-48E7-A8D9-0F9F02002774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499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C3EE9-B1F0-48E7-A8D9-0F9F02002774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54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C3EE9-B1F0-48E7-A8D9-0F9F0200277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11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C3EE9-B1F0-48E7-A8D9-0F9F0200277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75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11/11/2016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11/11/2016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11/11/2016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11/11/2016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11/11/2016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11/11/2016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11/11/2016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11/11/2016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11/11/2016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11/11/2016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11/11/2016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BC87B-777D-45C3-9367-1E417E961D52}" type="datetimeFigureOut">
              <a:rPr lang="en-GB" smtClean="0"/>
              <a:pPr/>
              <a:t>11/11/2016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www.socialenterprisemark.org.uk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AC1EF-6346-47AF-800A-FAC920A67D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292" y="274638"/>
            <a:ext cx="3368431" cy="13541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enterprisemark.org.uk/directory-certified-social-enterpris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338980"/>
            <a:ext cx="8424577" cy="1979366"/>
          </a:xfrm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en-GB" sz="4900" b="1" dirty="0" smtClean="0">
                <a:solidFill>
                  <a:srgbClr val="F2A900"/>
                </a:solidFill>
              </a:rPr>
              <a:t>Outcomes-based commissioning:</a:t>
            </a:r>
            <a:br>
              <a:rPr lang="en-GB" sz="4900" b="1" dirty="0" smtClean="0">
                <a:solidFill>
                  <a:srgbClr val="F2A900"/>
                </a:solidFill>
              </a:rPr>
            </a:br>
            <a:r>
              <a:rPr lang="en-GB" sz="3800" b="1" dirty="0" smtClean="0">
                <a:solidFill>
                  <a:srgbClr val="54585A"/>
                </a:solidFill>
              </a:rPr>
              <a:t>How social enterprise accreditation can help</a:t>
            </a:r>
            <a:endParaRPr lang="en-GB" sz="3800" dirty="0">
              <a:solidFill>
                <a:srgbClr val="54585A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3717032"/>
            <a:ext cx="6400800" cy="175260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455" y="3140968"/>
            <a:ext cx="3127393" cy="37170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22" y="3140968"/>
            <a:ext cx="3361368" cy="371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6122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22322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dirty="0" smtClean="0">
                <a:solidFill>
                  <a:srgbClr val="54585A"/>
                </a:solidFill>
                <a:latin typeface="Calibri" pitchFamily="34" charset="0"/>
                <a:cs typeface="Calibri" pitchFamily="34" charset="0"/>
              </a:rPr>
              <a:t>Ask for </a:t>
            </a:r>
            <a:r>
              <a:rPr lang="en-GB" sz="3600" b="1" dirty="0">
                <a:solidFill>
                  <a:srgbClr val="54585A"/>
                </a:solidFill>
                <a:latin typeface="Calibri" pitchFamily="34" charset="0"/>
                <a:cs typeface="Calibri" pitchFamily="34" charset="0"/>
              </a:rPr>
              <a:t>the Social Enterprise </a:t>
            </a:r>
            <a:r>
              <a:rPr lang="en-GB" sz="3600" b="1" dirty="0" smtClean="0">
                <a:solidFill>
                  <a:srgbClr val="54585A"/>
                </a:solidFill>
                <a:latin typeface="Calibri" pitchFamily="34" charset="0"/>
                <a:cs typeface="Calibri" pitchFamily="34" charset="0"/>
              </a:rPr>
              <a:t>Mark and Social </a:t>
            </a:r>
            <a:r>
              <a:rPr lang="en-GB" sz="3600" b="1" dirty="0">
                <a:solidFill>
                  <a:srgbClr val="54585A"/>
                </a:solidFill>
                <a:latin typeface="Calibri" pitchFamily="34" charset="0"/>
                <a:cs typeface="Calibri" pitchFamily="34" charset="0"/>
              </a:rPr>
              <a:t>Enterprise Gold Mark in your </a:t>
            </a:r>
            <a:r>
              <a:rPr lang="en-GB" sz="3600" b="1" dirty="0" smtClean="0">
                <a:solidFill>
                  <a:srgbClr val="54585A"/>
                </a:solidFill>
                <a:latin typeface="Calibri" pitchFamily="34" charset="0"/>
                <a:cs typeface="Calibri" pitchFamily="34" charset="0"/>
              </a:rPr>
              <a:t>commissioning criteria</a:t>
            </a:r>
          </a:p>
        </p:txBody>
      </p:sp>
      <p:pic>
        <p:nvPicPr>
          <p:cNvPr id="1026" name="Picture 2" descr="John Taylor Hospice certified with Social Enterprise Ma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966" y="3675003"/>
            <a:ext cx="3730075" cy="318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b="1" dirty="0" smtClean="0"/>
              <a:t>Find out more: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280920" cy="428133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sz="4000" dirty="0" smtClean="0">
                <a:latin typeface="Calibri" pitchFamily="34" charset="0"/>
                <a:cs typeface="Calibri" pitchFamily="34" charset="0"/>
              </a:rPr>
              <a:t>Search for accredited social enterprises: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GB" sz="4000" dirty="0">
                <a:latin typeface="Calibri" pitchFamily="34" charset="0"/>
                <a:cs typeface="Calibri" pitchFamily="34" charset="0"/>
                <a:hlinkClick r:id="rId3"/>
              </a:rPr>
              <a:t>http://www.socialenterprisemark.org.uk/directory-certified-social-enterprises</a:t>
            </a:r>
            <a:r>
              <a:rPr lang="en-GB" sz="4000" dirty="0" smtClean="0">
                <a:latin typeface="Calibri" pitchFamily="34" charset="0"/>
                <a:cs typeface="Calibri" pitchFamily="34" charset="0"/>
                <a:hlinkClick r:id="rId3"/>
              </a:rPr>
              <a:t>/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spcBef>
                <a:spcPct val="50000"/>
              </a:spcBef>
              <a:buNone/>
            </a:pPr>
            <a:r>
              <a:rPr lang="en-GB" sz="4000" dirty="0" smtClean="0">
                <a:latin typeface="Calibri" pitchFamily="34" charset="0"/>
                <a:cs typeface="Calibri" pitchFamily="34" charset="0"/>
              </a:rPr>
              <a:t>Or ring our helpline: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sz="4400" b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 </a:t>
            </a:r>
            <a:r>
              <a:rPr lang="en-GB" sz="4400" b="1" dirty="0" smtClean="0">
                <a:latin typeface="Calibri" pitchFamily="34" charset="0"/>
                <a:cs typeface="Calibri" pitchFamily="34" charset="0"/>
              </a:rPr>
              <a:t>0345 504 6536</a:t>
            </a:r>
          </a:p>
        </p:txBody>
      </p:sp>
      <p:pic>
        <p:nvPicPr>
          <p:cNvPr id="4102" name="Picture 6" descr="http://www.socialenterprisemark.org.uk/wp-content/uploads/2014/03/rachel-300x3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89040"/>
            <a:ext cx="2929508" cy="292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5420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194920" cy="135416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2A900"/>
                </a:solidFill>
              </a:rPr>
              <a:t>The context</a:t>
            </a:r>
            <a:endParaRPr lang="en-GB" sz="4000" b="1" dirty="0">
              <a:solidFill>
                <a:srgbClr val="F2A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46449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GB" sz="3900" b="1" dirty="0" smtClean="0">
                <a:solidFill>
                  <a:srgbClr val="54585A"/>
                </a:solidFill>
              </a:rPr>
              <a:t>Public </a:t>
            </a:r>
            <a:r>
              <a:rPr lang="en-GB" sz="3900" b="1" dirty="0">
                <a:solidFill>
                  <a:srgbClr val="54585A"/>
                </a:solidFill>
              </a:rPr>
              <a:t>sector commissioning landscape is undergoing substantial changes; </a:t>
            </a:r>
            <a:endParaRPr lang="en-GB" sz="3900" b="1" dirty="0" smtClean="0">
              <a:solidFill>
                <a:srgbClr val="54585A"/>
              </a:solidFill>
            </a:endParaRPr>
          </a:p>
          <a:p>
            <a:pPr marL="0" indent="0" algn="ctr">
              <a:spcAft>
                <a:spcPts val="1800"/>
              </a:spcAft>
              <a:buNone/>
            </a:pPr>
            <a:r>
              <a:rPr lang="en-GB" dirty="0" smtClean="0">
                <a:solidFill>
                  <a:srgbClr val="54585A"/>
                </a:solidFill>
              </a:rPr>
              <a:t>Budgets are tighter than ever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en-GB" dirty="0" smtClean="0">
                <a:solidFill>
                  <a:srgbClr val="54585A"/>
                </a:solidFill>
              </a:rPr>
              <a:t>Maintaining </a:t>
            </a:r>
            <a:r>
              <a:rPr lang="en-GB" dirty="0">
                <a:solidFill>
                  <a:srgbClr val="54585A"/>
                </a:solidFill>
              </a:rPr>
              <a:t>public confidence and positive perceptions is </a:t>
            </a:r>
            <a:r>
              <a:rPr lang="en-GB" dirty="0" smtClean="0">
                <a:solidFill>
                  <a:srgbClr val="54585A"/>
                </a:solidFill>
              </a:rPr>
              <a:t>constant challenge, which needs careful management </a:t>
            </a:r>
            <a:r>
              <a:rPr lang="en-GB" dirty="0">
                <a:solidFill>
                  <a:srgbClr val="54585A"/>
                </a:solidFill>
              </a:rPr>
              <a:t>if initiatives are to be delivered successfully</a:t>
            </a:r>
            <a:endParaRPr lang="en-GB" dirty="0" smtClean="0">
              <a:solidFill>
                <a:srgbClr val="5458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4818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194920" cy="135416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2A900"/>
                </a:solidFill>
              </a:rPr>
              <a:t>The context</a:t>
            </a:r>
            <a:endParaRPr lang="en-GB" sz="4000" b="1" dirty="0">
              <a:solidFill>
                <a:srgbClr val="F2A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784976" cy="468052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GB" sz="4200" b="1" dirty="0">
                <a:solidFill>
                  <a:srgbClr val="54585A"/>
                </a:solidFill>
              </a:rPr>
              <a:t>Positive social and environmental outcomes are a strong motivator in decision making </a:t>
            </a:r>
            <a:endParaRPr lang="en-GB" sz="4200" b="1" dirty="0" smtClean="0">
              <a:solidFill>
                <a:srgbClr val="54585A"/>
              </a:solidFill>
            </a:endParaRPr>
          </a:p>
          <a:p>
            <a:pPr marL="0" indent="0" algn="ctr">
              <a:spcAft>
                <a:spcPts val="1800"/>
              </a:spcAft>
              <a:buNone/>
            </a:pPr>
            <a:r>
              <a:rPr lang="en-GB" sz="4000" b="1" i="1" dirty="0" smtClean="0">
                <a:solidFill>
                  <a:srgbClr val="F2A900"/>
                </a:solidFill>
              </a:rPr>
              <a:t>“Sustainability”</a:t>
            </a:r>
            <a:r>
              <a:rPr lang="en-GB" sz="4000" dirty="0" smtClean="0">
                <a:solidFill>
                  <a:srgbClr val="54585A"/>
                </a:solidFill>
              </a:rPr>
              <a:t>, </a:t>
            </a:r>
            <a:r>
              <a:rPr lang="en-GB" sz="4000" b="1" i="1" dirty="0" smtClean="0">
                <a:solidFill>
                  <a:srgbClr val="F2A900"/>
                </a:solidFill>
              </a:rPr>
              <a:t>“social valu</a:t>
            </a:r>
            <a:r>
              <a:rPr lang="en-GB" sz="4000" b="1" dirty="0" smtClean="0">
                <a:solidFill>
                  <a:srgbClr val="F2A900"/>
                </a:solidFill>
              </a:rPr>
              <a:t>e”</a:t>
            </a:r>
            <a:r>
              <a:rPr lang="en-GB" sz="4000" dirty="0" smtClean="0">
                <a:solidFill>
                  <a:srgbClr val="54585A"/>
                </a:solidFill>
              </a:rPr>
              <a:t>, </a:t>
            </a:r>
            <a:r>
              <a:rPr lang="en-GB" sz="4000" b="1" i="1" dirty="0" smtClean="0">
                <a:solidFill>
                  <a:srgbClr val="F2A900"/>
                </a:solidFill>
              </a:rPr>
              <a:t>“social impact”</a:t>
            </a:r>
            <a:r>
              <a:rPr lang="en-GB" sz="4000" dirty="0" smtClean="0">
                <a:solidFill>
                  <a:srgbClr val="54585A"/>
                </a:solidFill>
              </a:rPr>
              <a:t>; </a:t>
            </a:r>
            <a:r>
              <a:rPr lang="en-GB" sz="3800" dirty="0" smtClean="0">
                <a:solidFill>
                  <a:srgbClr val="54585A"/>
                </a:solidFill>
              </a:rPr>
              <a:t>it’s all about the same thing – </a:t>
            </a:r>
            <a:r>
              <a:rPr lang="en-GB" sz="3800" b="1" i="1" dirty="0" smtClean="0">
                <a:solidFill>
                  <a:srgbClr val="54585A"/>
                </a:solidFill>
              </a:rPr>
              <a:t>delivering over and above the core service</a:t>
            </a:r>
            <a:r>
              <a:rPr lang="en-GB" sz="3800" dirty="0" smtClean="0">
                <a:solidFill>
                  <a:srgbClr val="54585A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en-GB" sz="3800" dirty="0" smtClean="0">
                <a:solidFill>
                  <a:srgbClr val="54585A"/>
                </a:solidFill>
              </a:rPr>
              <a:t>For </a:t>
            </a:r>
            <a:r>
              <a:rPr lang="en-GB" sz="3800" dirty="0">
                <a:solidFill>
                  <a:srgbClr val="54585A"/>
                </a:solidFill>
              </a:rPr>
              <a:t>example, creating additional jobs, enhancing skills, and reducing </a:t>
            </a:r>
            <a:r>
              <a:rPr lang="en-GB" sz="3800" dirty="0" smtClean="0">
                <a:solidFill>
                  <a:srgbClr val="54585A"/>
                </a:solidFill>
              </a:rPr>
              <a:t>homelessness….the list goes on!</a:t>
            </a: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34395063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5194920" cy="135416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2A900"/>
                </a:solidFill>
              </a:rPr>
              <a:t>The challenges you face</a:t>
            </a:r>
            <a:endParaRPr lang="en-GB" sz="4000" b="1" dirty="0">
              <a:solidFill>
                <a:srgbClr val="F2A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9371"/>
          </a:xfrm>
        </p:spPr>
        <p:txBody>
          <a:bodyPr>
            <a:normAutofit fontScale="925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GB" sz="4300" b="1" dirty="0">
                <a:solidFill>
                  <a:srgbClr val="54585A"/>
                </a:solidFill>
              </a:rPr>
              <a:t>The Public Services (Social Value) </a:t>
            </a:r>
            <a:r>
              <a:rPr lang="en-GB" sz="4300" b="1" dirty="0" smtClean="0">
                <a:solidFill>
                  <a:srgbClr val="54585A"/>
                </a:solidFill>
              </a:rPr>
              <a:t>Act:</a:t>
            </a:r>
            <a:r>
              <a:rPr lang="en-GB" sz="4300" dirty="0" smtClean="0">
                <a:solidFill>
                  <a:srgbClr val="54585A"/>
                </a:solidFill>
              </a:rPr>
              <a:t> 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en-GB" sz="4000" dirty="0">
                <a:solidFill>
                  <a:srgbClr val="54585A"/>
                </a:solidFill>
              </a:rPr>
              <a:t>I</a:t>
            </a:r>
            <a:r>
              <a:rPr lang="en-GB" sz="4000" dirty="0" smtClean="0">
                <a:solidFill>
                  <a:srgbClr val="54585A"/>
                </a:solidFill>
              </a:rPr>
              <a:t>ncreasing pressure for public services that deliver </a:t>
            </a:r>
            <a:r>
              <a:rPr lang="en-GB" sz="4000" b="1" i="1" dirty="0" smtClean="0">
                <a:solidFill>
                  <a:srgbClr val="54585A"/>
                </a:solidFill>
              </a:rPr>
              <a:t>lasting social outcomes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rgbClr val="54585A"/>
                </a:solidFill>
              </a:rPr>
              <a:t>= </a:t>
            </a:r>
            <a:r>
              <a:rPr lang="en-GB" sz="4000" dirty="0" smtClean="0">
                <a:solidFill>
                  <a:srgbClr val="54585A"/>
                </a:solidFill>
              </a:rPr>
              <a:t>how do you know that service providers </a:t>
            </a:r>
            <a:r>
              <a:rPr lang="en-GB" sz="4000" dirty="0">
                <a:solidFill>
                  <a:srgbClr val="54585A"/>
                </a:solidFill>
              </a:rPr>
              <a:t>will actually deliver the added social </a:t>
            </a:r>
            <a:r>
              <a:rPr lang="en-GB" sz="4000" dirty="0" smtClean="0">
                <a:solidFill>
                  <a:srgbClr val="54585A"/>
                </a:solidFill>
              </a:rPr>
              <a:t>outcomes they say they will?</a:t>
            </a:r>
          </a:p>
        </p:txBody>
      </p:sp>
    </p:spTree>
    <p:extLst>
      <p:ext uri="{BB962C8B-B14F-4D97-AF65-F5344CB8AC3E}">
        <p14:creationId xmlns:p14="http://schemas.microsoft.com/office/powerpoint/2010/main" val="16898748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194920" cy="135416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2A900"/>
                </a:solidFill>
              </a:rPr>
              <a:t>The solution</a:t>
            </a:r>
            <a:endParaRPr lang="en-GB" sz="4000" b="1" dirty="0">
              <a:solidFill>
                <a:srgbClr val="F2A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00200"/>
            <a:ext cx="8496944" cy="191683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dirty="0">
                <a:solidFill>
                  <a:srgbClr val="54585A"/>
                </a:solidFill>
              </a:rPr>
              <a:t>The Social Enterprise Mark and Social Enterprise Gold Mark can </a:t>
            </a:r>
            <a:r>
              <a:rPr lang="en-GB" dirty="0" smtClean="0">
                <a:solidFill>
                  <a:srgbClr val="54585A"/>
                </a:solidFill>
              </a:rPr>
              <a:t>help </a:t>
            </a:r>
            <a:r>
              <a:rPr lang="en-GB" dirty="0" smtClean="0">
                <a:solidFill>
                  <a:srgbClr val="54585A"/>
                </a:solidFill>
              </a:rPr>
              <a:t>you to </a:t>
            </a:r>
            <a:r>
              <a:rPr lang="en-GB" dirty="0" smtClean="0">
                <a:solidFill>
                  <a:srgbClr val="54585A"/>
                </a:solidFill>
              </a:rPr>
              <a:t>look </a:t>
            </a:r>
            <a:r>
              <a:rPr lang="en-GB" dirty="0">
                <a:solidFill>
                  <a:srgbClr val="54585A"/>
                </a:solidFill>
              </a:rPr>
              <a:t>beyond the motivations of immediate short term cuts</a:t>
            </a:r>
            <a:endParaRPr lang="en-GB" dirty="0">
              <a:solidFill>
                <a:srgbClr val="54585A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593" y="3501007"/>
            <a:ext cx="2824467" cy="33569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501007"/>
            <a:ext cx="3035778" cy="335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273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194920" cy="135416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2A900"/>
                </a:solidFill>
              </a:rPr>
              <a:t>The solution</a:t>
            </a:r>
            <a:endParaRPr lang="en-GB" sz="4000" b="1" dirty="0">
              <a:solidFill>
                <a:srgbClr val="F2A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2263"/>
            <a:ext cx="5544616" cy="4281339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GB" sz="3600" b="1" dirty="0" smtClean="0">
                <a:solidFill>
                  <a:srgbClr val="54585A"/>
                </a:solidFill>
              </a:rPr>
              <a:t>Ask for the </a:t>
            </a:r>
            <a:r>
              <a:rPr lang="en-GB" sz="3600" b="1" dirty="0" smtClean="0">
                <a:solidFill>
                  <a:srgbClr val="85714D"/>
                </a:solidFill>
              </a:rPr>
              <a:t>Social Enterprise Gold Mark </a:t>
            </a:r>
            <a:r>
              <a:rPr lang="en-GB" sz="3600" b="1" dirty="0" smtClean="0">
                <a:solidFill>
                  <a:srgbClr val="54585A"/>
                </a:solidFill>
              </a:rPr>
              <a:t>in your criteria: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en-GB" dirty="0" smtClean="0">
                <a:solidFill>
                  <a:srgbClr val="54585A"/>
                </a:solidFill>
              </a:rPr>
              <a:t>Ensure </a:t>
            </a:r>
            <a:r>
              <a:rPr lang="en-GB" dirty="0">
                <a:solidFill>
                  <a:srgbClr val="54585A"/>
                </a:solidFill>
              </a:rPr>
              <a:t>that a service provider is not only </a:t>
            </a:r>
            <a:r>
              <a:rPr lang="en-GB" dirty="0" smtClean="0">
                <a:solidFill>
                  <a:srgbClr val="54585A"/>
                </a:solidFill>
              </a:rPr>
              <a:t>outcomes-focused, </a:t>
            </a:r>
            <a:r>
              <a:rPr lang="en-GB" dirty="0">
                <a:solidFill>
                  <a:srgbClr val="54585A"/>
                </a:solidFill>
              </a:rPr>
              <a:t>but </a:t>
            </a:r>
            <a:r>
              <a:rPr lang="en-GB" dirty="0" smtClean="0">
                <a:solidFill>
                  <a:srgbClr val="54585A"/>
                </a:solidFill>
              </a:rPr>
              <a:t>also has the ability</a:t>
            </a:r>
            <a:r>
              <a:rPr lang="en-GB" dirty="0">
                <a:solidFill>
                  <a:srgbClr val="54585A"/>
                </a:solidFill>
              </a:rPr>
              <a:t>, track record, capacity, and future plans to consistently deliver social value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968" y="1862716"/>
            <a:ext cx="3567764" cy="424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811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194920" cy="135416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2A900"/>
                </a:solidFill>
              </a:rPr>
              <a:t>The solution</a:t>
            </a:r>
            <a:endParaRPr lang="en-GB" sz="4000" b="1" dirty="0">
              <a:solidFill>
                <a:srgbClr val="F2A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3140968"/>
            <a:ext cx="5508104" cy="348925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3400" dirty="0" smtClean="0">
                <a:solidFill>
                  <a:srgbClr val="54585A"/>
                </a:solidFill>
              </a:rPr>
              <a:t>Externally </a:t>
            </a:r>
            <a:r>
              <a:rPr lang="en-GB" sz="3400" dirty="0">
                <a:solidFill>
                  <a:srgbClr val="54585A"/>
                </a:solidFill>
              </a:rPr>
              <a:t>assessed guarantee </a:t>
            </a:r>
            <a:r>
              <a:rPr lang="en-GB" sz="3400" dirty="0" smtClean="0">
                <a:solidFill>
                  <a:srgbClr val="54585A"/>
                </a:solidFill>
              </a:rPr>
              <a:t>of a providers’ commitment </a:t>
            </a:r>
            <a:r>
              <a:rPr lang="en-GB" sz="3400" dirty="0">
                <a:solidFill>
                  <a:srgbClr val="54585A"/>
                </a:solidFill>
              </a:rPr>
              <a:t>to maximising income </a:t>
            </a:r>
            <a:r>
              <a:rPr lang="en-GB" sz="3400" dirty="0" smtClean="0">
                <a:solidFill>
                  <a:srgbClr val="54585A"/>
                </a:solidFill>
              </a:rPr>
              <a:t>and </a:t>
            </a:r>
            <a:r>
              <a:rPr lang="en-GB" sz="3400" dirty="0">
                <a:solidFill>
                  <a:srgbClr val="54585A"/>
                </a:solidFill>
              </a:rPr>
              <a:t>allocating profits towards achieving wider social outcomes.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9554"/>
            <a:ext cx="3724374" cy="411844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111741" y="1936048"/>
            <a:ext cx="8669397" cy="883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</a:pPr>
            <a:r>
              <a:rPr lang="en-GB" sz="3600" dirty="0" smtClean="0">
                <a:solidFill>
                  <a:srgbClr val="54585A"/>
                </a:solidFill>
              </a:rPr>
              <a:t>Ask for the </a:t>
            </a:r>
            <a:r>
              <a:rPr lang="en-GB" sz="3600" b="1" dirty="0" smtClean="0">
                <a:solidFill>
                  <a:srgbClr val="54585A"/>
                </a:solidFill>
              </a:rPr>
              <a:t>Social Enterprise Mark:</a:t>
            </a:r>
          </a:p>
        </p:txBody>
      </p:sp>
    </p:spTree>
    <p:extLst>
      <p:ext uri="{BB962C8B-B14F-4D97-AF65-F5344CB8AC3E}">
        <p14:creationId xmlns:p14="http://schemas.microsoft.com/office/powerpoint/2010/main" val="21322004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597" y="1853819"/>
            <a:ext cx="8567901" cy="1399659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en-GB" sz="3600" b="1" i="1" dirty="0" smtClean="0">
                <a:solidFill>
                  <a:srgbClr val="54585A"/>
                </a:solidFill>
              </a:rPr>
              <a:t>Enhanced accreditation demonstrating excellence across key business areas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2502" y="3549689"/>
            <a:ext cx="5495264" cy="3308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  <a:buClr>
                <a:schemeClr val="accent6">
                  <a:lumMod val="75000"/>
                </a:schemeClr>
              </a:buClr>
            </a:pPr>
            <a:r>
              <a:rPr lang="en-US" sz="2600" dirty="0" smtClean="0">
                <a:solidFill>
                  <a:srgbClr val="54585A"/>
                </a:solidFill>
              </a:rPr>
              <a:t>A quality indicator </a:t>
            </a:r>
          </a:p>
          <a:p>
            <a:pPr>
              <a:spcAft>
                <a:spcPts val="1800"/>
              </a:spcAft>
              <a:buClr>
                <a:schemeClr val="accent6">
                  <a:lumMod val="75000"/>
                </a:schemeClr>
              </a:buClr>
            </a:pPr>
            <a:r>
              <a:rPr lang="en-GB" sz="2600" dirty="0" smtClean="0">
                <a:solidFill>
                  <a:srgbClr val="54585A"/>
                </a:solidFill>
              </a:rPr>
              <a:t>Organisations awarded the Gold Mark have proven their capacity to deliver social value/impact </a:t>
            </a:r>
          </a:p>
          <a:p>
            <a:pPr>
              <a:spcAft>
                <a:spcPts val="1800"/>
              </a:spcAft>
              <a:buClr>
                <a:schemeClr val="accent6">
                  <a:lumMod val="75000"/>
                </a:schemeClr>
              </a:buClr>
            </a:pPr>
            <a:r>
              <a:rPr lang="en-GB" sz="2600" dirty="0" smtClean="0">
                <a:solidFill>
                  <a:srgbClr val="54585A"/>
                </a:solidFill>
              </a:rPr>
              <a:t>Continuous improvement tool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231639"/>
            <a:ext cx="5194920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F2A900"/>
                </a:solidFill>
              </a:rPr>
              <a:t>What is the Social Enterprise Gold Mark?</a:t>
            </a:r>
            <a:endParaRPr lang="en-GB" b="1" dirty="0">
              <a:solidFill>
                <a:srgbClr val="F2A900"/>
              </a:solidFill>
            </a:endParaRPr>
          </a:p>
        </p:txBody>
      </p:sp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247" y="3068960"/>
            <a:ext cx="3245754" cy="376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077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5194920" cy="1354162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F2A900"/>
                </a:solidFill>
              </a:rPr>
              <a:t>What is the </a:t>
            </a:r>
            <a:br>
              <a:rPr lang="en-GB" sz="4000" b="1" dirty="0" smtClean="0">
                <a:solidFill>
                  <a:srgbClr val="F2A900"/>
                </a:solidFill>
              </a:rPr>
            </a:br>
            <a:r>
              <a:rPr lang="en-GB" sz="4000" b="1" dirty="0" smtClean="0">
                <a:solidFill>
                  <a:srgbClr val="F2A900"/>
                </a:solidFill>
              </a:rPr>
              <a:t>Social Enterprise Mark?</a:t>
            </a:r>
            <a:endParaRPr lang="en-GB" sz="4000" b="1" dirty="0">
              <a:solidFill>
                <a:srgbClr val="F2A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567901" cy="165618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en-GB" b="1" i="1" dirty="0" smtClean="0">
                <a:solidFill>
                  <a:srgbClr val="54585A"/>
                </a:solidFill>
              </a:rPr>
              <a:t>Unique social </a:t>
            </a:r>
            <a:r>
              <a:rPr lang="en-GB" b="1" i="1" dirty="0">
                <a:solidFill>
                  <a:srgbClr val="54585A"/>
                </a:solidFill>
              </a:rPr>
              <a:t>enterprise accreditation, enabling credible social enterprises </a:t>
            </a:r>
            <a:r>
              <a:rPr lang="en-GB" b="1" i="1" dirty="0" smtClean="0">
                <a:solidFill>
                  <a:srgbClr val="54585A"/>
                </a:solidFill>
              </a:rPr>
              <a:t>to prove they trade to create benefits for people and the planet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19872" y="3745697"/>
            <a:ext cx="5471557" cy="2867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  <a:buClr>
                <a:schemeClr val="accent6">
                  <a:lumMod val="75000"/>
                </a:schemeClr>
              </a:buClr>
            </a:pPr>
            <a:r>
              <a:rPr lang="en-US" sz="2600" dirty="0" smtClean="0">
                <a:solidFill>
                  <a:srgbClr val="54585A"/>
                </a:solidFill>
              </a:rPr>
              <a:t>License acts as guarantee that an </a:t>
            </a:r>
            <a:r>
              <a:rPr lang="en-US" sz="2600" dirty="0" err="1" smtClean="0">
                <a:solidFill>
                  <a:srgbClr val="54585A"/>
                </a:solidFill>
              </a:rPr>
              <a:t>organisation</a:t>
            </a:r>
            <a:r>
              <a:rPr lang="en-US" sz="2600" dirty="0" smtClean="0">
                <a:solidFill>
                  <a:srgbClr val="54585A"/>
                </a:solidFill>
              </a:rPr>
              <a:t> commits a majority of profits to defined social purposes</a:t>
            </a:r>
          </a:p>
          <a:p>
            <a:pPr>
              <a:spcAft>
                <a:spcPts val="1800"/>
              </a:spcAft>
              <a:buClr>
                <a:schemeClr val="accent6">
                  <a:lumMod val="75000"/>
                </a:schemeClr>
              </a:buClr>
            </a:pPr>
            <a:r>
              <a:rPr lang="en-GB" sz="2600" dirty="0" smtClean="0">
                <a:solidFill>
                  <a:srgbClr val="54585A"/>
                </a:solidFill>
              </a:rPr>
              <a:t>Organisations awarded the Social Enterprise Mark have met a baseline measure to demonstrate social value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99168"/>
            <a:ext cx="3035778" cy="335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343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cial Enterprise 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Social Enterprise Mark</Template>
  <TotalTime>1789</TotalTime>
  <Words>369</Words>
  <Application>Microsoft Office PowerPoint</Application>
  <PresentationFormat>On-screen Show (4:3)</PresentationFormat>
  <Paragraphs>40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Social Enterprise Mark</vt:lpstr>
      <vt:lpstr>Outcomes-based commissioning: How social enterprise accreditation can help</vt:lpstr>
      <vt:lpstr>The context</vt:lpstr>
      <vt:lpstr>The context</vt:lpstr>
      <vt:lpstr>The challenges you face</vt:lpstr>
      <vt:lpstr>The solution</vt:lpstr>
      <vt:lpstr>The solution</vt:lpstr>
      <vt:lpstr>The solution</vt:lpstr>
      <vt:lpstr>PowerPoint Presentation</vt:lpstr>
      <vt:lpstr>What is the  Social Enterprise Mark?</vt:lpstr>
      <vt:lpstr>PowerPoint Presentation</vt:lpstr>
      <vt:lpstr>Find out more: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LucyF</dc:creator>
  <cp:lastModifiedBy>Sophie</cp:lastModifiedBy>
  <cp:revision>220</cp:revision>
  <cp:lastPrinted>2015-09-09T13:52:51Z</cp:lastPrinted>
  <dcterms:created xsi:type="dcterms:W3CDTF">2011-09-09T08:23:33Z</dcterms:created>
  <dcterms:modified xsi:type="dcterms:W3CDTF">2016-11-11T12:05:02Z</dcterms:modified>
</cp:coreProperties>
</file>