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87" r:id="rId2"/>
    <p:sldId id="286" r:id="rId3"/>
    <p:sldId id="285" r:id="rId4"/>
    <p:sldId id="283" r:id="rId5"/>
    <p:sldId id="275" r:id="rId6"/>
  </p:sldIdLst>
  <p:sldSz cx="9144000" cy="6858000" type="screen4x3"/>
  <p:notesSz cx="6858000" cy="9734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ie Butland" initials="SB" lastIdx="1" clrIdx="0">
    <p:extLst>
      <p:ext uri="{19B8F6BF-5375-455C-9EA6-DF929625EA0E}">
        <p15:presenceInfo xmlns:p15="http://schemas.microsoft.com/office/powerpoint/2012/main" userId="Sophie Butlan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900"/>
    <a:srgbClr val="E5D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6" autoAdjust="0"/>
    <p:restoredTop sz="83303" autoAdjust="0"/>
  </p:normalViewPr>
  <p:slideViewPr>
    <p:cSldViewPr>
      <p:cViewPr varScale="1">
        <p:scale>
          <a:sx n="60" d="100"/>
          <a:sy n="60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92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884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8841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3A71E-E020-43D9-843C-5B74EA828D9F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46134"/>
            <a:ext cx="2971800" cy="4884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46134"/>
            <a:ext cx="2971800" cy="48841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0EE6F-EFC8-41B6-9AA4-2BAB3F1F7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214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A7132-4656-4270-B9DA-20E42347E3FC}" type="datetimeFigureOut">
              <a:rPr lang="en-US" smtClean="0"/>
              <a:pPr/>
              <a:t>7/27/2018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730250"/>
            <a:ext cx="4864100" cy="3649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23911"/>
            <a:ext cx="5486400" cy="4380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C3EE9-B1F0-48E7-A8D9-0F9F020027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C3EE9-B1F0-48E7-A8D9-0F9F0200277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093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C3EE9-B1F0-48E7-A8D9-0F9F0200277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568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C3EE9-B1F0-48E7-A8D9-0F9F0200277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996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PLEASE INSERT</a:t>
            </a:r>
            <a:r>
              <a:rPr lang="en-GB" baseline="0" dirty="0"/>
              <a:t> YOUR QUOTE AND LOGO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C3EE9-B1F0-48E7-A8D9-0F9F0200277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271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C3EE9-B1F0-48E7-A8D9-0F9F0200277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C87B-777D-45C3-9367-1E417E961D52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C1EF-6346-47AF-800A-FAC920A67D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BC87B-777D-45C3-9367-1E417E961D52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err="1"/>
              <a:t>www.socialenterprisemark.org.uk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AC1EF-6346-47AF-800A-FAC920A67D8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enterprisemark.org.u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47012" cy="1354162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54585A"/>
                </a:solidFill>
              </a:rPr>
              <a:t>The Social Enterprise Mark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552692" cy="158417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4000" b="1" dirty="0">
                <a:solidFill>
                  <a:srgbClr val="F2A900"/>
                </a:solidFill>
              </a:rPr>
              <a:t>We are proud to hold the </a:t>
            </a:r>
          </a:p>
          <a:p>
            <a:pPr algn="ctr">
              <a:spcAft>
                <a:spcPts val="1200"/>
              </a:spcAft>
              <a:buNone/>
            </a:pPr>
            <a:r>
              <a:rPr lang="en-GB" sz="4000" b="1" dirty="0">
                <a:solidFill>
                  <a:srgbClr val="F2A900"/>
                </a:solidFill>
              </a:rPr>
              <a:t>Social Enterprise Mark</a:t>
            </a:r>
          </a:p>
          <a:p>
            <a:pPr marL="0" indent="0">
              <a:spcBef>
                <a:spcPts val="0"/>
              </a:spcBef>
              <a:buClr>
                <a:srgbClr val="F2A900"/>
              </a:buClr>
              <a:buNone/>
            </a:pPr>
            <a:endParaRPr lang="en-GB" sz="3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4B9E3A-7E96-4F47-984D-9992AB6B5400}"/>
              </a:ext>
            </a:extLst>
          </p:cNvPr>
          <p:cNvSpPr txBox="1"/>
          <p:nvPr/>
        </p:nvSpPr>
        <p:spPr>
          <a:xfrm>
            <a:off x="348573" y="3763462"/>
            <a:ext cx="515953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The Mark is important as it protects social enterprise principles through an impartial and independent assessment process</a:t>
            </a:r>
          </a:p>
          <a:p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0DAAA1-AEF5-4F93-BF4E-B2B7ADDFFE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297" y="2751338"/>
            <a:ext cx="3528393" cy="406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72373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01C6748-BA1A-48DD-9F03-D38B82DD92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84" y="1508466"/>
            <a:ext cx="2911429" cy="33566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93D244-87E4-43E5-AE31-A7A3A58A053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551" y="3573016"/>
            <a:ext cx="2747791" cy="31892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0AC4329-85D7-4DF9-90C8-F34C77CB6209}"/>
              </a:ext>
            </a:extLst>
          </p:cNvPr>
          <p:cNvSpPr txBox="1"/>
          <p:nvPr/>
        </p:nvSpPr>
        <p:spPr>
          <a:xfrm>
            <a:off x="3083913" y="1734487"/>
            <a:ext cx="6372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The only externally assessed social enterprise accreditation, enabling credible social enterprises to prove they trade for people and the planet</a:t>
            </a:r>
            <a:endParaRPr lang="en-GB" sz="2800" dirty="0"/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C92582-0047-42D7-A75C-6C2E4BDA408C}"/>
              </a:ext>
            </a:extLst>
          </p:cNvPr>
          <p:cNvSpPr txBox="1"/>
          <p:nvPr/>
        </p:nvSpPr>
        <p:spPr>
          <a:xfrm>
            <a:off x="323528" y="4911094"/>
            <a:ext cx="6048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/>
              <a:t>The first standard for measuring and recognising social enterprise excellence, providing benchmarks and action plans for continuous improvement</a:t>
            </a:r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F9B4560-7EB6-4D3D-B003-2D86C654D541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347012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solidFill>
                  <a:srgbClr val="54585A"/>
                </a:solidFill>
              </a:rPr>
              <a:t>Unique social enterprise accreditation</a:t>
            </a:r>
          </a:p>
        </p:txBody>
      </p:sp>
    </p:spTree>
    <p:extLst>
      <p:ext uri="{BB962C8B-B14F-4D97-AF65-F5344CB8AC3E}">
        <p14:creationId xmlns:p14="http://schemas.microsoft.com/office/powerpoint/2010/main" val="208613431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354162"/>
          </a:xfrm>
        </p:spPr>
        <p:txBody>
          <a:bodyPr>
            <a:noAutofit/>
          </a:bodyPr>
          <a:lstStyle/>
          <a:p>
            <a:pPr algn="l"/>
            <a:r>
              <a:rPr lang="en-GB" sz="3400" b="1" dirty="0"/>
              <a:t>How is this accreditation different?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640960" cy="495456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sz="2000" dirty="0"/>
          </a:p>
          <a:p>
            <a:pPr>
              <a:spcAft>
                <a:spcPts val="3000"/>
              </a:spcAft>
              <a:buClr>
                <a:srgbClr val="F2A900"/>
              </a:buClr>
            </a:pPr>
            <a:r>
              <a:rPr lang="en-US" sz="3000" b="1" u="sng" dirty="0"/>
              <a:t>NOT</a:t>
            </a:r>
            <a:r>
              <a:rPr lang="en-US" sz="3000" dirty="0"/>
              <a:t> a membership body – subject to assessment</a:t>
            </a:r>
          </a:p>
          <a:p>
            <a:pPr>
              <a:spcAft>
                <a:spcPts val="3000"/>
              </a:spcAft>
              <a:buClr>
                <a:schemeClr val="accent6">
                  <a:lumMod val="75000"/>
                </a:schemeClr>
              </a:buClr>
            </a:pPr>
            <a:r>
              <a:rPr lang="en-GB" sz="3000" dirty="0"/>
              <a:t>Renewal not automatic - Mark Holders continuing eligibility reviewed on annual basis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  <a:buClr>
                <a:schemeClr val="accent6">
                  <a:lumMod val="75000"/>
                </a:schemeClr>
              </a:buClr>
            </a:pPr>
            <a:r>
              <a:rPr lang="en-GB" sz="3000" dirty="0"/>
              <a:t>Proof applicants have been externally assessed against sector-agreed criteria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</a:pPr>
            <a:r>
              <a:rPr lang="en-US" sz="3000" dirty="0"/>
              <a:t>Upheld by independent Certification Panel</a:t>
            </a:r>
          </a:p>
        </p:txBody>
      </p:sp>
    </p:spTree>
    <p:extLst>
      <p:ext uri="{BB962C8B-B14F-4D97-AF65-F5344CB8AC3E}">
        <p14:creationId xmlns:p14="http://schemas.microsoft.com/office/powerpoint/2010/main" val="232631073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354162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/>
              <a:t>What it says about XXXX </a:t>
            </a:r>
            <a:r>
              <a:rPr lang="en-GB" sz="2800" b="1" dirty="0"/>
              <a:t>(your organisation)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363272" cy="4281339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800" i="1" dirty="0"/>
              <a:t>“please insert quote – why having the Social Enterprise Mark is important to your organisation”</a:t>
            </a:r>
            <a:endParaRPr lang="en-GB" sz="1800" dirty="0"/>
          </a:p>
          <a:p>
            <a:pPr marL="0" indent="0">
              <a:buNone/>
            </a:pPr>
            <a:r>
              <a:rPr lang="en-GB" sz="2800" b="1" dirty="0"/>
              <a:t>NAME, ORGANISATION</a:t>
            </a:r>
          </a:p>
          <a:p>
            <a:pPr marL="0" indent="0">
              <a:buNone/>
            </a:pPr>
            <a:endParaRPr lang="en-GB" sz="2800" b="1" dirty="0"/>
          </a:p>
          <a:p>
            <a:pPr marL="0" indent="0">
              <a:buNone/>
            </a:pPr>
            <a:endParaRPr lang="en-GB" sz="2800" b="1" dirty="0"/>
          </a:p>
          <a:p>
            <a:pPr marL="0" indent="0">
              <a:buNone/>
            </a:pPr>
            <a:r>
              <a:rPr lang="en-GB" sz="2800" b="1" dirty="0"/>
              <a:t>ADD YOUR LOGO</a:t>
            </a:r>
          </a:p>
        </p:txBody>
      </p:sp>
    </p:spTree>
    <p:extLst>
      <p:ext uri="{BB962C8B-B14F-4D97-AF65-F5344CB8AC3E}">
        <p14:creationId xmlns:p14="http://schemas.microsoft.com/office/powerpoint/2010/main" val="255994022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4000" b="1" dirty="0"/>
              <a:t>Find out more: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000" dirty="0">
                <a:latin typeface="Calibri" pitchFamily="34" charset="0"/>
                <a:cs typeface="Calibri" pitchFamily="34" charset="0"/>
              </a:rPr>
              <a:t>Visit:</a:t>
            </a:r>
            <a:endParaRPr lang="en-GB" sz="4000" dirty="0">
              <a:latin typeface="Calibri" pitchFamily="34" charset="0"/>
              <a:cs typeface="Calibri" pitchFamily="34" charset="0"/>
              <a:hlinkClick r:id="rId3"/>
            </a:endParaRPr>
          </a:p>
          <a:p>
            <a:pPr>
              <a:buNone/>
            </a:pPr>
            <a:r>
              <a:rPr lang="en-GB" sz="4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3"/>
              </a:rPr>
              <a:t>www.socialenterprisemark.org.uk</a:t>
            </a:r>
            <a:endParaRPr lang="en-GB" sz="40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en-GB" sz="4000" dirty="0">
                <a:latin typeface="Calibri" pitchFamily="34" charset="0"/>
                <a:cs typeface="Calibri" pitchFamily="34" charset="0"/>
              </a:rPr>
              <a:t>Or call the helpline: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sz="4400" b="1" dirty="0">
                <a:latin typeface="Calibri" pitchFamily="34" charset="0"/>
                <a:cs typeface="Calibri" pitchFamily="34" charset="0"/>
                <a:sym typeface="Wingdings" panose="05000000000000000000" pitchFamily="2" charset="2"/>
              </a:rPr>
              <a:t> </a:t>
            </a:r>
            <a:r>
              <a:rPr lang="en-GB" sz="4400" b="1" dirty="0">
                <a:latin typeface="Calibri" pitchFamily="34" charset="0"/>
                <a:cs typeface="Calibri" pitchFamily="34" charset="0"/>
              </a:rPr>
              <a:t>0345 504 6536</a:t>
            </a:r>
          </a:p>
        </p:txBody>
      </p:sp>
      <p:pic>
        <p:nvPicPr>
          <p:cNvPr id="4102" name="Picture 6" descr="http://www.socialenterprisemark.org.uk/wp-content/uploads/2014/03/rachel-300x3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3217540" cy="3217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Social Enterprise M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Social Enterprise Mark</Template>
  <TotalTime>1478</TotalTime>
  <Words>179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Social Enterprise Mark</vt:lpstr>
      <vt:lpstr>The Social Enterprise Mark</vt:lpstr>
      <vt:lpstr>PowerPoint Presentation</vt:lpstr>
      <vt:lpstr>How is this accreditation different?</vt:lpstr>
      <vt:lpstr>What it says about XXXX (your organisation)</vt:lpstr>
      <vt:lpstr>Find out more: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LucyF</dc:creator>
  <cp:lastModifiedBy>Sophie</cp:lastModifiedBy>
  <cp:revision>166</cp:revision>
  <cp:lastPrinted>2015-09-09T13:52:51Z</cp:lastPrinted>
  <dcterms:created xsi:type="dcterms:W3CDTF">2011-09-09T08:23:33Z</dcterms:created>
  <dcterms:modified xsi:type="dcterms:W3CDTF">2018-07-27T08:51:48Z</dcterms:modified>
</cp:coreProperties>
</file>